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793" r:id="rId2"/>
    <p:sldId id="801" r:id="rId3"/>
    <p:sldId id="794" r:id="rId4"/>
    <p:sldId id="800" r:id="rId5"/>
    <p:sldId id="799" r:id="rId6"/>
    <p:sldId id="803" r:id="rId7"/>
    <p:sldId id="798" r:id="rId8"/>
    <p:sldId id="797" r:id="rId9"/>
    <p:sldId id="796" r:id="rId10"/>
    <p:sldId id="795" r:id="rId11"/>
    <p:sldId id="802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8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08513" y="3700874"/>
            <a:ext cx="6858001" cy="3647152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7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«История повседневности»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229293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истории, политологии и социологии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1143084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практической работы юриста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solidFill>
                  <a:srgbClr val="204462"/>
                </a:solidFill>
                <a:latin typeface="latoregular"/>
              </a:rPr>
              <a:t>Мы все живем в повседневном мире; повседневные, а потому малозаметные в своей привычности явления окружают нас.</a:t>
            </a:r>
          </a:p>
          <a:p>
            <a:pPr algn="just"/>
            <a:r>
              <a:rPr lang="ru-RU" dirty="0">
                <a:solidFill>
                  <a:srgbClr val="204462"/>
                </a:solidFill>
                <a:latin typeface="latoregular"/>
              </a:rPr>
              <a:t>Изучение будущим юристом истории повседневной жизни России есть попытка вникнуть в человеческий опыт нашей страны, который поможет выстраивать отношения с людьми, среди которых могут быть как банкиры, так и бродяги, как старики, так и подростки, как горожане, так и сельские жители.</a:t>
            </a:r>
          </a:p>
          <a:p>
            <a:pPr algn="just"/>
            <a:r>
              <a:rPr lang="ru-RU" dirty="0">
                <a:solidFill>
                  <a:srgbClr val="204462"/>
                </a:solidFill>
                <a:latin typeface="latoregular"/>
              </a:rPr>
              <a:t>Знания того, какие формы поведения и стратегии выживания использовали люди в специфических социально-политических условиях, в том числе и самых экстремальных, помогут сформироваться навыкам вести профессиональную деятельность в поликультурной среде.</a:t>
            </a:r>
            <a:endParaRPr lang="ru-RU" dirty="0"/>
          </a:p>
          <a:p>
            <a:pPr algn="just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757" y="4862773"/>
            <a:ext cx="1359809" cy="169976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Цель освоения дисциплины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Основная цель освоения дисциплины 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«История повседневности» уяснени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предмета и специфики истории повседневности как научного подхода </a:t>
            </a:r>
            <a:r>
              <a:rPr lang="ru-RU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 знакомство 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 с повседневной жизнью российского населения в XIX/ХХ -нач. XXI вв.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069512"/>
            <a:ext cx="7886700" cy="4351338"/>
          </a:xfrm>
        </p:spPr>
        <p:txBody>
          <a:bodyPr>
            <a:normAutofit fontScale="70000" lnSpcReduction="20000"/>
          </a:bodyPr>
          <a:lstStyle/>
          <a:p>
            <a:pPr algn="l">
              <a:buFont typeface="+mj-lt"/>
              <a:buAutoNum type="arabicPeriod"/>
            </a:pPr>
            <a:r>
              <a:rPr lang="ru-RU" b="0" i="0" dirty="0">
                <a:solidFill>
                  <a:srgbClr val="204462"/>
                </a:solidFill>
                <a:effectLst/>
                <a:latin typeface="latoregular"/>
              </a:rPr>
              <a:t>Познакомить со структурой повседневной жизни, её элементами ( жилище, питание, гигиена, одежда, труд и др.) на каждом этапе исторического развития</a:t>
            </a:r>
          </a:p>
          <a:p>
            <a:pPr algn="l">
              <a:buFont typeface="+mj-lt"/>
              <a:buAutoNum type="arabicPeriod"/>
            </a:pPr>
            <a:r>
              <a:rPr lang="ru-RU" b="0" i="0" dirty="0">
                <a:solidFill>
                  <a:srgbClr val="204462"/>
                </a:solidFill>
                <a:effectLst/>
                <a:latin typeface="latoregular"/>
              </a:rPr>
              <a:t>Раскрыть жизненный мир представителей различных социальных групп в дореволюционную и послереволюционную эпохи</a:t>
            </a:r>
          </a:p>
          <a:p>
            <a:pPr algn="l">
              <a:buFont typeface="+mj-lt"/>
              <a:buAutoNum type="arabicPeriod"/>
            </a:pPr>
            <a:r>
              <a:rPr lang="ru-RU" b="0" i="0" dirty="0">
                <a:solidFill>
                  <a:srgbClr val="204462"/>
                </a:solidFill>
                <a:effectLst/>
                <a:latin typeface="latoregular"/>
              </a:rPr>
              <a:t>Исследовать советскую повседневность как явление, проследить её эволюцию, выявить символы и знаки советской эпохи</a:t>
            </a:r>
          </a:p>
          <a:p>
            <a:pPr algn="l">
              <a:buFont typeface="+mj-lt"/>
              <a:buAutoNum type="arabicPeriod"/>
            </a:pPr>
            <a:r>
              <a:rPr lang="ru-RU" b="0" i="0" dirty="0">
                <a:solidFill>
                  <a:srgbClr val="204462"/>
                </a:solidFill>
                <a:effectLst/>
                <a:latin typeface="latoregular"/>
              </a:rPr>
              <a:t>Выявить социально значимые проявления повседневности XIX/ХХ вв., отраженные в практиках деятельности таких институтов как здравоохранение, образование, жилищно-коммунальная сфера, торговля и потребление, средства массовой информации, транспорт и др.</a:t>
            </a:r>
          </a:p>
          <a:p>
            <a:pPr algn="l">
              <a:buFont typeface="+mj-lt"/>
              <a:buAutoNum type="arabicPeriod"/>
            </a:pPr>
            <a:r>
              <a:rPr lang="ru-RU" b="0" i="0" dirty="0">
                <a:solidFill>
                  <a:srgbClr val="204462"/>
                </a:solidFill>
                <a:effectLst/>
                <a:latin typeface="latoregular"/>
              </a:rPr>
              <a:t>Выявить исторические корни современных явлений российской повседневной жизни</a:t>
            </a:r>
            <a:r>
              <a:rPr lang="ru-RU" b="1" i="0" dirty="0">
                <a:solidFill>
                  <a:srgbClr val="204462"/>
                </a:solidFill>
                <a:effectLst/>
                <a:latin typeface="latoblack"/>
              </a:rPr>
              <a:t> </a:t>
            </a:r>
            <a:r>
              <a:rPr lang="ru-RU" dirty="0"/>
              <a:t>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79" y="492669"/>
            <a:ext cx="1531921" cy="1265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Для кого предназначена дисциплина?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 algn="just"/>
            <a:r>
              <a:rPr lang="ru-RU" dirty="0"/>
              <a:t>обучающиеся направления подготовки 40.03.01 Юриспруденция:</a:t>
            </a:r>
          </a:p>
          <a:p>
            <a:pPr algn="just">
              <a:buFontTx/>
              <a:buChar char="-"/>
            </a:pPr>
            <a:r>
              <a:rPr lang="ru-RU" dirty="0"/>
              <a:t>Судебно-адвокатский профиль</a:t>
            </a:r>
            <a:r>
              <a:rPr lang="en-US" dirty="0"/>
              <a:t>.</a:t>
            </a:r>
            <a:endParaRPr lang="ru-RU" dirty="0"/>
          </a:p>
          <a:p>
            <a:pPr algn="just"/>
            <a:endParaRPr lang="en-US" dirty="0"/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Что изучается в ходе освоения дисциплины?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r>
              <a:rPr lang="ru-RU" dirty="0"/>
              <a:t>сфера человеческой обыденности в ее историко-культурных, политико-событийных, этнических и конфессиональных контекстах.</a:t>
            </a:r>
          </a:p>
          <a:p>
            <a:r>
              <a:rPr lang="ru-RU" dirty="0"/>
              <a:t>комплексное изучение повторяющегося, «нормального» и привычного, конструирующего стиль и образ жизни представителей разных социальных слоев, включая эмоциональные реакции на жизненные события и мотивы поведения.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237" y="5659901"/>
            <a:ext cx="1258937" cy="786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Что изучается в ходе освоения дисциплины?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r>
              <a:rPr lang="ru-RU" dirty="0"/>
              <a:t>Немецкий историк А. Людке писал: «</a:t>
            </a:r>
            <a:r>
              <a:rPr lang="ru-RU" i="1" dirty="0"/>
              <a:t>Важнее всего изучение человека в труде и вне него. Это детальное историческое описание устроенных и обездоленных, одетых и нагих, сытых и голодных, раздора и сотрудничества между людьми, а также их душевных переживаний, воспоминаний, любви и ненависти, а также и надежд на будущее</a:t>
            </a:r>
            <a:r>
              <a:rPr lang="ru-RU" dirty="0"/>
              <a:t>».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237" y="5659901"/>
            <a:ext cx="1258937" cy="786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601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r>
              <a:rPr lang="ru-RU" dirty="0"/>
              <a:t>Тематический план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marL="342900" lvl="0" indent="-342900" algn="l">
              <a:buClr>
                <a:srgbClr val="413030"/>
              </a:buClr>
              <a:buSzPts val="1200"/>
              <a:buFont typeface="+mj-lt"/>
              <a:buAutoNum type="arabicPeriod"/>
            </a:pPr>
            <a:r>
              <a:rPr lang="ru-RU" sz="2000" dirty="0">
                <a:solidFill>
                  <a:srgbClr val="204462"/>
                </a:solidFill>
                <a:latin typeface="latoregular"/>
              </a:rPr>
              <a:t>История повседневности: предмет, специфика, современные научные школы.</a:t>
            </a:r>
          </a:p>
          <a:p>
            <a:pPr marL="342900" lvl="0" indent="-342900" algn="l">
              <a:buClr>
                <a:srgbClr val="413030"/>
              </a:buClr>
              <a:buSzPts val="1200"/>
              <a:buFont typeface="+mj-lt"/>
              <a:buAutoNum type="arabicPeriod"/>
            </a:pPr>
            <a:r>
              <a:rPr lang="ru-RU" sz="2000" dirty="0">
                <a:solidFill>
                  <a:srgbClr val="204462"/>
                </a:solidFill>
                <a:latin typeface="latoregular"/>
              </a:rPr>
              <a:t>Структура повседневной жизни и её содержание в истории имперской России XVIII- начала ХХ вв. Повседневная жизнь российских сословий: дворянство, купечество, мещанство, духовенство, крестьянство. (XVIII- нач. ХХ в.)</a:t>
            </a:r>
          </a:p>
          <a:p>
            <a:pPr marL="342900" lvl="0" indent="-342900" algn="l">
              <a:buClr>
                <a:srgbClr val="413030"/>
              </a:buClr>
              <a:buSzPts val="1200"/>
              <a:buFont typeface="+mj-lt"/>
              <a:buAutoNum type="arabicPeriod"/>
            </a:pPr>
            <a:r>
              <a:rPr lang="ru-RU" sz="2000" dirty="0">
                <a:solidFill>
                  <a:srgbClr val="204462"/>
                </a:solidFill>
                <a:latin typeface="latoregular"/>
              </a:rPr>
              <a:t>Городская и сельская повседневность (рубеж XIX-ХХ веков).</a:t>
            </a:r>
          </a:p>
          <a:p>
            <a:pPr marL="342900" lvl="0" indent="-342900" algn="l">
              <a:buClr>
                <a:srgbClr val="413030"/>
              </a:buClr>
              <a:buSzPts val="1200"/>
              <a:buFont typeface="+mj-lt"/>
              <a:buAutoNum type="arabicPeriod"/>
            </a:pPr>
            <a:r>
              <a:rPr lang="ru-RU" sz="2000" dirty="0">
                <a:solidFill>
                  <a:srgbClr val="204462"/>
                </a:solidFill>
                <a:latin typeface="latoregular"/>
              </a:rPr>
              <a:t>Повседневная жизнь в эпоху революций и войн (1914-1922).</a:t>
            </a:r>
          </a:p>
          <a:p>
            <a:pPr marL="342900" indent="-342900">
              <a:buClr>
                <a:srgbClr val="413030"/>
              </a:buClr>
              <a:buSzPts val="1200"/>
              <a:buFont typeface="+mj-lt"/>
              <a:buAutoNum type="arabicPeriod"/>
            </a:pPr>
            <a:r>
              <a:rPr lang="ru-RU" sz="2000" dirty="0">
                <a:solidFill>
                  <a:srgbClr val="204462"/>
                </a:solidFill>
                <a:latin typeface="latoregular"/>
              </a:rPr>
              <a:t>Городская и сельская повседневность в условиях советской общества. Послевоенная повседневность советского общества.</a:t>
            </a:r>
            <a:r>
              <a:rPr lang="ru-RU" sz="2000" b="0" i="0" dirty="0">
                <a:solidFill>
                  <a:srgbClr val="204462"/>
                </a:solidFill>
                <a:effectLst/>
                <a:latin typeface="latoregular"/>
              </a:rPr>
              <a:t> Исторические корни современных явлений повседневной жизни.</a:t>
            </a:r>
            <a:r>
              <a:rPr lang="ru-RU" sz="2000" b="1" i="0" dirty="0">
                <a:solidFill>
                  <a:srgbClr val="204462"/>
                </a:solidFill>
                <a:effectLst/>
                <a:latin typeface="latoblack"/>
              </a:rPr>
              <a:t> </a:t>
            </a:r>
            <a:endParaRPr lang="ru-RU" sz="2000" b="0" i="0" dirty="0">
              <a:solidFill>
                <a:srgbClr val="204462"/>
              </a:solidFill>
              <a:effectLst/>
              <a:latin typeface="latoregular"/>
            </a:endParaRPr>
          </a:p>
          <a:p>
            <a:pPr marL="342900" lvl="0" indent="-342900" algn="l">
              <a:buClr>
                <a:srgbClr val="413030"/>
              </a:buClr>
              <a:buSzPts val="1200"/>
              <a:buFont typeface="+mj-lt"/>
              <a:buAutoNum type="arabicPeriod"/>
            </a:pPr>
            <a:endParaRPr lang="ru-RU" sz="2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Как будут проходить занятия?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r>
              <a:rPr lang="ru-RU" dirty="0"/>
              <a:t>Лекции</a:t>
            </a:r>
          </a:p>
          <a:p>
            <a:r>
              <a:rPr lang="ru-RU" dirty="0"/>
              <a:t>Теоретические опросы</a:t>
            </a:r>
          </a:p>
          <a:p>
            <a:r>
              <a:rPr lang="ru-RU" dirty="0"/>
              <a:t>Круглые столы</a:t>
            </a:r>
          </a:p>
          <a:p>
            <a:r>
              <a:rPr lang="ru-RU" dirty="0"/>
              <a:t>Обсуждение сообщений, докладов</a:t>
            </a:r>
          </a:p>
          <a:p>
            <a:r>
              <a:rPr lang="ru-RU" dirty="0"/>
              <a:t>Работа в «малых группах»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670" y="5048250"/>
            <a:ext cx="1980120" cy="148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дальнейшего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Основные положения дисциплины могут быть использованы в дальнейшем при изучении следующих дисциплин:</a:t>
            </a:r>
          </a:p>
          <a:p>
            <a:pPr algn="just"/>
            <a:r>
              <a:rPr lang="ru-RU" dirty="0"/>
              <a:t> Семейное право</a:t>
            </a:r>
          </a:p>
          <a:p>
            <a:pPr algn="just"/>
            <a:r>
              <a:rPr lang="ru-RU" dirty="0"/>
              <a:t>Право социального обеспечения</a:t>
            </a:r>
          </a:p>
          <a:p>
            <a:pPr algn="just"/>
            <a:r>
              <a:rPr lang="ru-RU" dirty="0"/>
              <a:t>Социальная психология и педагогика</a:t>
            </a:r>
          </a:p>
          <a:p>
            <a:pPr algn="just"/>
            <a:r>
              <a:rPr lang="ru-RU" dirty="0"/>
              <a:t>Профессиональная этика</a:t>
            </a:r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322" y="3206381"/>
            <a:ext cx="1944244" cy="1346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1409</TotalTime>
  <Words>534</Words>
  <Application>Microsoft Office PowerPoint</Application>
  <PresentationFormat>Экран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latoblack</vt:lpstr>
      <vt:lpstr>latoregular</vt:lpstr>
      <vt:lpstr>Roboto Medium</vt:lpstr>
      <vt:lpstr>Times New Roman</vt:lpstr>
      <vt:lpstr>Тема Office</vt:lpstr>
      <vt:lpstr>Презентация PowerPoint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ideapad Lenovo</cp:lastModifiedBy>
  <cp:revision>136</cp:revision>
  <dcterms:created xsi:type="dcterms:W3CDTF">2020-12-02T14:35:45Z</dcterms:created>
  <dcterms:modified xsi:type="dcterms:W3CDTF">2022-02-04T11:34:15Z</dcterms:modified>
</cp:coreProperties>
</file>